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ab03d0b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ab03d0b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ab03d0b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ab03d0b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ab03d0b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ab03d0b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ab03d0b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ab03d0b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ab03d0b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ab03d0b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ab03d0b8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ab03d0b8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ab03d0b8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ab03d0b8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ab03d0b8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ab03d0b8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ab03d0b8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ab03d0b8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ab03d0b8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bab03d0b8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ab03d0b8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ab03d0b8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ab03d0b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ab03d0b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a06d59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a06d59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ab03d0b8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ab03d0b8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a06ff7e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a06ff7e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6df7a72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6df7a72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a06ff7e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ba06ff7e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6df7a72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6df7a72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ab03d0b8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ab03d0b8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ab03d0b8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ab03d0b8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ab03d0b8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bab03d0b8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ab03d0b8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ab03d0b8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a06ff7e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ba06ff7e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ba06ff7e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ba06ff7e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a06ff7e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a06ff7e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a06ff7e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a06ff7e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a06ff7e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ba06ff7e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a06ff7e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ba06ff7e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6df7a72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66df7a72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6df7a72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66df7a72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6df7a72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6df7a72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66df7a72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66df7a72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ab03d0b8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ab03d0b8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6df7a72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6df7a72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6df7a72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6df7a72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66df7a72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66df7a72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6df7a72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6df7a72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6df7a72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66df7a72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6df7a72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66df7a72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6df7a72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6df7a72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a06ff7e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ba06ff7e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ba06ff7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ba06ff7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ba26114c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ba26114c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ab03d0b8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ab03d0b8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ba06ff7e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ba06ff7e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ab03d0b8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ab03d0b8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ab03d0b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ab03d0b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ab03d0b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ab03d0b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bab03d0b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bab03d0b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olang.org/ref/spec" TargetMode="External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  <p:sp>
        <p:nvSpPr>
          <p:cNvPr id="139" name="Google Shape;139;p30"/>
          <p:cNvSpPr txBox="1"/>
          <p:nvPr/>
        </p:nvSpPr>
        <p:spPr>
          <a:xfrm rot="1800171">
            <a:off x="5083025" y="1011742"/>
            <a:ext cx="4239835" cy="721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common interface allows things to fit together.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  <p:sp>
        <p:nvSpPr>
          <p:cNvPr id="145" name="Google Shape;145;p31"/>
          <p:cNvSpPr txBox="1"/>
          <p:nvPr/>
        </p:nvSpPr>
        <p:spPr>
          <a:xfrm rot="1800171">
            <a:off x="5083025" y="1011742"/>
            <a:ext cx="4239835" cy="721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common interface allows things to fit together.</a:t>
            </a:r>
            <a:endParaRPr/>
          </a:p>
        </p:txBody>
      </p:sp>
      <p:sp>
        <p:nvSpPr>
          <p:cNvPr id="146" name="Google Shape;146;p31"/>
          <p:cNvSpPr txBox="1"/>
          <p:nvPr/>
        </p:nvSpPr>
        <p:spPr>
          <a:xfrm rot="-1800171">
            <a:off x="-103773" y="1011753"/>
            <a:ext cx="4239835" cy="721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 allow one thing to interact with another.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  <p:sp>
        <p:nvSpPr>
          <p:cNvPr id="152" name="Google Shape;152;p32"/>
          <p:cNvSpPr txBox="1"/>
          <p:nvPr/>
        </p:nvSpPr>
        <p:spPr>
          <a:xfrm rot="1800171">
            <a:off x="5083025" y="1011742"/>
            <a:ext cx="4239835" cy="721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common interface allows things to fit together.</a:t>
            </a:r>
            <a:endParaRPr/>
          </a:p>
        </p:txBody>
      </p:sp>
      <p:sp>
        <p:nvSpPr>
          <p:cNvPr id="153" name="Google Shape;153;p32"/>
          <p:cNvSpPr txBox="1"/>
          <p:nvPr/>
        </p:nvSpPr>
        <p:spPr>
          <a:xfrm rot="-1800171">
            <a:off x="-103773" y="1011753"/>
            <a:ext cx="4239835" cy="721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 allow one thing to interact with another.</a:t>
            </a:r>
            <a:endParaRPr/>
          </a:p>
        </p:txBody>
      </p:sp>
      <p:sp>
        <p:nvSpPr>
          <p:cNvPr id="154" name="Google Shape;154;p32"/>
          <p:cNvSpPr txBox="1"/>
          <p:nvPr/>
        </p:nvSpPr>
        <p:spPr>
          <a:xfrm>
            <a:off x="2452047" y="1011760"/>
            <a:ext cx="42399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interface allows one thing to work with another.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  <p:sp>
        <p:nvSpPr>
          <p:cNvPr id="160" name="Google Shape;160;p33"/>
          <p:cNvSpPr txBox="1"/>
          <p:nvPr/>
        </p:nvSpPr>
        <p:spPr>
          <a:xfrm rot="1800171">
            <a:off x="5083025" y="1011742"/>
            <a:ext cx="4239835" cy="721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common interface allows things to fit together.</a:t>
            </a:r>
            <a:endParaRPr/>
          </a:p>
        </p:txBody>
      </p:sp>
      <p:sp>
        <p:nvSpPr>
          <p:cNvPr id="161" name="Google Shape;161;p33"/>
          <p:cNvSpPr txBox="1"/>
          <p:nvPr/>
        </p:nvSpPr>
        <p:spPr>
          <a:xfrm rot="-1800171">
            <a:off x="-103773" y="1011753"/>
            <a:ext cx="4239835" cy="7212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 allow one thing to interact with another.</a:t>
            </a:r>
            <a:endParaRPr/>
          </a:p>
        </p:txBody>
      </p:sp>
      <p:sp>
        <p:nvSpPr>
          <p:cNvPr id="162" name="Google Shape;162;p33"/>
          <p:cNvSpPr txBox="1"/>
          <p:nvPr/>
        </p:nvSpPr>
        <p:spPr>
          <a:xfrm>
            <a:off x="2452047" y="1011760"/>
            <a:ext cx="42399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interface allows one thing to work with another.</a:t>
            </a:r>
            <a:endParaRPr/>
          </a:p>
        </p:txBody>
      </p:sp>
      <p:sp>
        <p:nvSpPr>
          <p:cNvPr id="163" name="Google Shape;163;p33"/>
          <p:cNvSpPr txBox="1"/>
          <p:nvPr/>
        </p:nvSpPr>
        <p:spPr>
          <a:xfrm>
            <a:off x="1648350" y="3423200"/>
            <a:ext cx="58473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These are all perfect descriptions of how we use interfaces in programming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4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4"/>
          <p:cNvSpPr txBox="1"/>
          <p:nvPr>
            <p:ph type="ctrTitle"/>
          </p:nvPr>
        </p:nvSpPr>
        <p:spPr>
          <a:xfrm>
            <a:off x="311700" y="929675"/>
            <a:ext cx="8520600" cy="96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analogy</a:t>
            </a:r>
            <a:endParaRPr/>
          </a:p>
        </p:txBody>
      </p:sp>
      <p:sp>
        <p:nvSpPr>
          <p:cNvPr id="170" name="Google Shape;170;p34"/>
          <p:cNvSpPr txBox="1"/>
          <p:nvPr>
            <p:ph idx="1" type="subTitle"/>
          </p:nvPr>
        </p:nvSpPr>
        <p:spPr>
          <a:xfrm>
            <a:off x="311700" y="2017425"/>
            <a:ext cx="8520600" cy="27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say I need to go from here to LA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I’ll need a vehicle to get there: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car, truck, bike, plane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all of those different modes of transportation implement the “vehicle interface”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they all satisfy the criteria for what it means to be a vehicle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 police officer might have a rule, “a vehicle can’t go through a red light”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 police officer could then pull you over if you went through a red light on a bike, motorcycle, car …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all of those different modes of transportation implement the “vehicle interface”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they all satisfy the criteria for what it means to be a vehicle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5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5"/>
          <p:cNvSpPr txBox="1"/>
          <p:nvPr>
            <p:ph type="ctrTitle"/>
          </p:nvPr>
        </p:nvSpPr>
        <p:spPr>
          <a:xfrm>
            <a:off x="311700" y="929675"/>
            <a:ext cx="8520600" cy="96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analogy</a:t>
            </a:r>
            <a:endParaRPr/>
          </a:p>
        </p:txBody>
      </p:sp>
      <p:sp>
        <p:nvSpPr>
          <p:cNvPr id="177" name="Google Shape;177;p35"/>
          <p:cNvSpPr txBox="1"/>
          <p:nvPr>
            <p:ph idx="1" type="subTitle"/>
          </p:nvPr>
        </p:nvSpPr>
        <p:spPr>
          <a:xfrm>
            <a:off x="311700" y="2017425"/>
            <a:ext cx="8520600" cy="27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say I need to go from here to LA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I’ll need a vehicle to get there: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car, truck, bike, plane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all of those different modes of transportation implement the “vehicle interface”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they all satisfy the criteria for what it means to be a vehicle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 police officer might have a rule, “a vehicle can’t go through a red light”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 police officer could then pull you over if you went through a red light on a bike, motorcycle, car …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all of those different modes of transportation implement the “vehicle interface”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they all satisfy the criteria for what it means to be a vehicle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78" name="Google Shape;178;p35"/>
          <p:cNvSpPr txBox="1"/>
          <p:nvPr/>
        </p:nvSpPr>
        <p:spPr>
          <a:xfrm rot="898391">
            <a:off x="3553903" y="872517"/>
            <a:ext cx="3817827" cy="819329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say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 allow us to group things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functionality; what they do; their methods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6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6"/>
          <p:cNvSpPr txBox="1"/>
          <p:nvPr>
            <p:ph type="ctrTitle"/>
          </p:nvPr>
        </p:nvSpPr>
        <p:spPr>
          <a:xfrm>
            <a:off x="311700" y="929675"/>
            <a:ext cx="8520600" cy="96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analogy</a:t>
            </a:r>
            <a:endParaRPr/>
          </a:p>
        </p:txBody>
      </p:sp>
      <p:sp>
        <p:nvSpPr>
          <p:cNvPr id="185" name="Google Shape;185;p36"/>
          <p:cNvSpPr txBox="1"/>
          <p:nvPr>
            <p:ph idx="1" type="subTitle"/>
          </p:nvPr>
        </p:nvSpPr>
        <p:spPr>
          <a:xfrm>
            <a:off x="311700" y="2017425"/>
            <a:ext cx="8520600" cy="27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say I need to go from here to LA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I’ll need a vehicle to get there: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car, truck, bike, plane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all of those different modes of transportation implement the “vehicle interface”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they all satisfy the criteria for what it means to be a vehicle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 police officer might have a rule, “a vehicle can’t go through a red light”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 police officer could then pull you over if you went through a red light on a bike, motorcycle, car …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all of those different modes of transportation implement the “vehicle interface”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they all satisfy the criteria for what it means to be a vehicle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86" name="Google Shape;186;p36"/>
          <p:cNvSpPr txBox="1"/>
          <p:nvPr/>
        </p:nvSpPr>
        <p:spPr>
          <a:xfrm rot="898391">
            <a:off x="3553903" y="872517"/>
            <a:ext cx="3817827" cy="819329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say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 allow us to group things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functionality; what they do; their methods</a:t>
            </a:r>
            <a:endParaRPr/>
          </a:p>
        </p:txBody>
      </p:sp>
      <p:sp>
        <p:nvSpPr>
          <p:cNvPr id="187" name="Google Shape;187;p36"/>
          <p:cNvSpPr txBox="1"/>
          <p:nvPr/>
        </p:nvSpPr>
        <p:spPr>
          <a:xfrm rot="-901471">
            <a:off x="482194" y="2857117"/>
            <a:ext cx="3817812" cy="1053216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interface is like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more than one type: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“I’m a plane, and I’m a vehicle”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“I’m a truck, and I’m a vehicle”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“I’m a boat, and I’m a vehicle”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7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7"/>
          <p:cNvSpPr txBox="1"/>
          <p:nvPr>
            <p:ph type="ctrTitle"/>
          </p:nvPr>
        </p:nvSpPr>
        <p:spPr>
          <a:xfrm>
            <a:off x="311700" y="929675"/>
            <a:ext cx="8520600" cy="96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analogy</a:t>
            </a:r>
            <a:endParaRPr/>
          </a:p>
        </p:txBody>
      </p:sp>
      <p:sp>
        <p:nvSpPr>
          <p:cNvPr id="194" name="Google Shape;194;p37"/>
          <p:cNvSpPr txBox="1"/>
          <p:nvPr>
            <p:ph idx="1" type="subTitle"/>
          </p:nvPr>
        </p:nvSpPr>
        <p:spPr>
          <a:xfrm>
            <a:off x="311700" y="2017425"/>
            <a:ext cx="8520600" cy="27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say I need to go from here to LA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I’ll need a vehicle to get there: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car, truck, bike, plane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all of those different modes of transportation implement the “vehicle interface”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they all satisfy the criteria for what it means to be a vehicle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 police officer might have a rule, “a vehicle can’t go through a red light”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 police officer could then pull you over if you went through a red light on a bike, motorcycle, car …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all of those different modes of transportation implement the “vehicle interface”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they all satisfy the criteria for what it means to be a vehicle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95" name="Google Shape;195;p37"/>
          <p:cNvSpPr txBox="1"/>
          <p:nvPr/>
        </p:nvSpPr>
        <p:spPr>
          <a:xfrm rot="898391">
            <a:off x="3553903" y="872517"/>
            <a:ext cx="3817827" cy="819329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say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 allow us to group things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functionality; what they do; their methods</a:t>
            </a:r>
            <a:endParaRPr/>
          </a:p>
        </p:txBody>
      </p:sp>
      <p:sp>
        <p:nvSpPr>
          <p:cNvPr id="196" name="Google Shape;196;p37"/>
          <p:cNvSpPr txBox="1"/>
          <p:nvPr/>
        </p:nvSpPr>
        <p:spPr>
          <a:xfrm rot="-901471">
            <a:off x="482194" y="2857117"/>
            <a:ext cx="3817812" cy="1053216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interface is like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more than one type: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“I’m a plane, and I’m a vehicle”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“I’m a truck, and I’m a vehicle”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“I’m a boat, and I’m a vehicle”</a:t>
            </a:r>
            <a:endParaRPr sz="1000"/>
          </a:p>
        </p:txBody>
      </p:sp>
      <p:sp>
        <p:nvSpPr>
          <p:cNvPr id="197" name="Google Shape;197;p37"/>
          <p:cNvSpPr txBox="1"/>
          <p:nvPr/>
        </p:nvSpPr>
        <p:spPr>
          <a:xfrm rot="898982">
            <a:off x="5088680" y="3475535"/>
            <a:ext cx="3817692" cy="1053216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interface is like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more than one type: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“I’m a file, and I’m a reader interface”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“I’m a string, and I’m a reader interface”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“I’m a file, and I’m a writer interface”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8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8"/>
          <p:cNvSpPr txBox="1"/>
          <p:nvPr>
            <p:ph type="ctrTitle"/>
          </p:nvPr>
        </p:nvSpPr>
        <p:spPr>
          <a:xfrm>
            <a:off x="311700" y="929675"/>
            <a:ext cx="8520600" cy="96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analogy</a:t>
            </a:r>
            <a:endParaRPr/>
          </a:p>
        </p:txBody>
      </p:sp>
      <p:sp>
        <p:nvSpPr>
          <p:cNvPr id="204" name="Google Shape;204;p38"/>
          <p:cNvSpPr txBox="1"/>
          <p:nvPr>
            <p:ph idx="1" type="subTitle"/>
          </p:nvPr>
        </p:nvSpPr>
        <p:spPr>
          <a:xfrm>
            <a:off x="311700" y="2017425"/>
            <a:ext cx="8520600" cy="27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say I need to go from here to LA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I’ll need a vehicle to get there: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car, truck, bike, plane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all of those different modes of transportation implement the “vehicle interface”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they all satisfy the criteria for what it means to be a vehicle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 police officer might have a rule, “a vehicle can’t go through a red light”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 police officer could then pull you over if you went through a red light on a bike, motorcycle, car …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all of those different modes of transportation implement the “vehicle interface”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they all satisfy the criteria for what it means to be a vehicle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05" name="Google Shape;205;p38"/>
          <p:cNvSpPr txBox="1"/>
          <p:nvPr/>
        </p:nvSpPr>
        <p:spPr>
          <a:xfrm rot="898391">
            <a:off x="3553903" y="872517"/>
            <a:ext cx="3817827" cy="819329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say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 allow us to group things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functionality; what they do; their methods</a:t>
            </a:r>
            <a:endParaRPr/>
          </a:p>
        </p:txBody>
      </p:sp>
      <p:sp>
        <p:nvSpPr>
          <p:cNvPr id="206" name="Google Shape;206;p38"/>
          <p:cNvSpPr txBox="1"/>
          <p:nvPr/>
        </p:nvSpPr>
        <p:spPr>
          <a:xfrm rot="-901471">
            <a:off x="482194" y="2857117"/>
            <a:ext cx="3817812" cy="1053216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interface is like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more than one type: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“I’m a plane, and I’m a vehicle”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“I’m a truck, and I’m a vehicle”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“I’m a boat, and I’m a vehicle”</a:t>
            </a:r>
            <a:endParaRPr sz="1000"/>
          </a:p>
        </p:txBody>
      </p:sp>
      <p:sp>
        <p:nvSpPr>
          <p:cNvPr id="207" name="Google Shape;207;p38"/>
          <p:cNvSpPr txBox="1"/>
          <p:nvPr/>
        </p:nvSpPr>
        <p:spPr>
          <a:xfrm rot="-1351">
            <a:off x="2967600" y="4387975"/>
            <a:ext cx="3817800" cy="6447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ioutil.ReadAll </a:t>
            </a:r>
            <a:r>
              <a:rPr lang="en" sz="1000">
                <a:solidFill>
                  <a:schemeClr val="dk1"/>
                </a:solidFill>
              </a:rPr>
              <a:t>takes a reader interface as an argument,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so it can take a file or a string: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func ReadAll(r io.Reader) ([]byte, error) { }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08" name="Google Shape;208;p38"/>
          <p:cNvSpPr txBox="1"/>
          <p:nvPr/>
        </p:nvSpPr>
        <p:spPr>
          <a:xfrm rot="898982">
            <a:off x="5088680" y="3475535"/>
            <a:ext cx="3817692" cy="1053216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interface is like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more than one type: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“I’m a file, and I’m a reader interface”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“I’m a string, and I’m a reader interface”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“I’m a file, and I’m a writer interface”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707" y="0"/>
            <a:ext cx="773458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  <p:sp>
        <p:nvSpPr>
          <p:cNvPr id="214" name="Google Shape;214;p39"/>
          <p:cNvSpPr txBox="1"/>
          <p:nvPr>
            <p:ph idx="1" type="subTitle"/>
          </p:nvPr>
        </p:nvSpPr>
        <p:spPr>
          <a:xfrm>
            <a:off x="311700" y="2834125"/>
            <a:ext cx="8520600" cy="10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type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defines a set of methods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idx="1" type="subTitle"/>
          </p:nvPr>
        </p:nvSpPr>
        <p:spPr>
          <a:xfrm>
            <a:off x="311700" y="4040075"/>
            <a:ext cx="85206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any type which has an area() float64 method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implements the Shape interface </a:t>
            </a:r>
            <a:endParaRPr sz="1200"/>
          </a:p>
        </p:txBody>
      </p:sp>
      <p:pic>
        <p:nvPicPr>
          <p:cNvPr id="220" name="Google Shape;2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375" y="293750"/>
            <a:ext cx="466725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0"/>
          <p:cNvSpPr txBox="1"/>
          <p:nvPr>
            <p:ph idx="1" type="subTitle"/>
          </p:nvPr>
        </p:nvSpPr>
        <p:spPr>
          <a:xfrm>
            <a:off x="311700" y="2834125"/>
            <a:ext cx="8520600" cy="10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type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defines a set of methods</a:t>
            </a:r>
            <a:endParaRPr/>
          </a:p>
        </p:txBody>
      </p:sp>
      <p:sp>
        <p:nvSpPr>
          <p:cNvPr id="222" name="Google Shape;222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/>
          <p:nvPr>
            <p:ph type="title"/>
          </p:nvPr>
        </p:nvSpPr>
        <p:spPr>
          <a:xfrm>
            <a:off x="0" y="4301700"/>
            <a:ext cx="914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https://golang.org/ref/spec</a:t>
            </a:r>
            <a:r>
              <a:rPr lang="en" sz="3000"/>
              <a:t> </a:t>
            </a:r>
            <a:endParaRPr sz="3000"/>
          </a:p>
        </p:txBody>
      </p:sp>
      <p:pic>
        <p:nvPicPr>
          <p:cNvPr id="228" name="Google Shape;22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13" y="740850"/>
            <a:ext cx="8474974" cy="1735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29" name="Google Shape;229;p41"/>
          <p:cNvCxnSpPr/>
          <p:nvPr/>
        </p:nvCxnSpPr>
        <p:spPr>
          <a:xfrm>
            <a:off x="1963575" y="2015700"/>
            <a:ext cx="1590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41"/>
          <p:cNvCxnSpPr/>
          <p:nvPr/>
        </p:nvCxnSpPr>
        <p:spPr>
          <a:xfrm>
            <a:off x="6481500" y="2202850"/>
            <a:ext cx="1824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>
            <p:ph idx="1" type="subTitle"/>
          </p:nvPr>
        </p:nvSpPr>
        <p:spPr>
          <a:xfrm>
            <a:off x="5342300" y="1670875"/>
            <a:ext cx="3242100" cy="13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any type which has the methods defined by the Shape interface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implements the Shape interface </a:t>
            </a:r>
            <a:endParaRPr sz="1400"/>
          </a:p>
        </p:txBody>
      </p:sp>
      <p:pic>
        <p:nvPicPr>
          <p:cNvPr id="236" name="Google Shape;2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4797050" cy="41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2"/>
          <p:cNvSpPr txBox="1"/>
          <p:nvPr/>
        </p:nvSpPr>
        <p:spPr>
          <a:xfrm>
            <a:off x="5342300" y="272350"/>
            <a:ext cx="3242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Are there any types here that implement the Shape interface?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/>
          <p:nvPr>
            <p:ph idx="1" type="subTitle"/>
          </p:nvPr>
        </p:nvSpPr>
        <p:spPr>
          <a:xfrm>
            <a:off x="5342300" y="1670875"/>
            <a:ext cx="3242100" cy="13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any type which has the methods defined by the Shape interface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implements the Shape interface </a:t>
            </a:r>
            <a:endParaRPr sz="1400"/>
          </a:p>
        </p:txBody>
      </p:sp>
      <p:pic>
        <p:nvPicPr>
          <p:cNvPr id="243" name="Google Shape;2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4797050" cy="41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3"/>
          <p:cNvSpPr txBox="1"/>
          <p:nvPr/>
        </p:nvSpPr>
        <p:spPr>
          <a:xfrm>
            <a:off x="5342300" y="272350"/>
            <a:ext cx="3242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Are there any types here that implement the Shape interface?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45" name="Google Shape;245;p43"/>
          <p:cNvCxnSpPr>
            <a:stCxn id="244" idx="1"/>
          </p:cNvCxnSpPr>
          <p:nvPr/>
        </p:nvCxnSpPr>
        <p:spPr>
          <a:xfrm rot="10800000">
            <a:off x="2537000" y="226000"/>
            <a:ext cx="2805300" cy="357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43"/>
          <p:cNvCxnSpPr>
            <a:stCxn id="244" idx="1"/>
          </p:cNvCxnSpPr>
          <p:nvPr/>
        </p:nvCxnSpPr>
        <p:spPr>
          <a:xfrm flipH="1">
            <a:off x="2580500" y="583900"/>
            <a:ext cx="2761800" cy="42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3285377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44"/>
          <p:cNvCxnSpPr/>
          <p:nvPr/>
        </p:nvCxnSpPr>
        <p:spPr>
          <a:xfrm flipH="1">
            <a:off x="1683600" y="2671175"/>
            <a:ext cx="2121000" cy="98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p44"/>
          <p:cNvSpPr txBox="1"/>
          <p:nvPr/>
        </p:nvSpPr>
        <p:spPr>
          <a:xfrm>
            <a:off x="3778075" y="2512100"/>
            <a:ext cx="49845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Because func measure has type Shape as a parameter, anything that implements the Shape interface can be passed into this func</a:t>
            </a:r>
            <a:endParaRPr sz="1200"/>
          </a:p>
        </p:txBody>
      </p:sp>
      <p:pic>
        <p:nvPicPr>
          <p:cNvPr id="254" name="Google Shape;25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900" y="3499700"/>
            <a:ext cx="2944100" cy="16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3285377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45"/>
          <p:cNvCxnSpPr/>
          <p:nvPr/>
        </p:nvCxnSpPr>
        <p:spPr>
          <a:xfrm flipH="1">
            <a:off x="1683600" y="2671175"/>
            <a:ext cx="2121000" cy="98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45"/>
          <p:cNvSpPr txBox="1"/>
          <p:nvPr/>
        </p:nvSpPr>
        <p:spPr>
          <a:xfrm>
            <a:off x="3778075" y="2512100"/>
            <a:ext cx="49845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Because func measure has type Shape as a parameter, anything that implements the Shape interface can be passed into this func</a:t>
            </a:r>
            <a:endParaRPr sz="1200"/>
          </a:p>
        </p:txBody>
      </p:sp>
      <p:pic>
        <p:nvPicPr>
          <p:cNvPr id="262" name="Google Shape;2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900" y="3499700"/>
            <a:ext cx="2944100" cy="16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5"/>
          <p:cNvSpPr txBox="1"/>
          <p:nvPr/>
        </p:nvSpPr>
        <p:spPr>
          <a:xfrm>
            <a:off x="3683850" y="191150"/>
            <a:ext cx="5004600" cy="1590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Polymorphism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“In programming languages and type theory, polymorphism (from Greek πολύς, polys, "many, much" and μορφή, morphē, "form, shape") is the provision of a single interface to entities of different types. A polymorphic type is one whose operations can also be applied to values of some other type, or types.”</a:t>
            </a:r>
            <a:endParaRPr i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                                           			~ Wikipedia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/>
          <p:nvPr/>
        </p:nvSpPr>
        <p:spPr>
          <a:xfrm>
            <a:off x="523625" y="536875"/>
            <a:ext cx="438600" cy="4518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6"/>
          <p:cNvSpPr/>
          <p:nvPr/>
        </p:nvSpPr>
        <p:spPr>
          <a:xfrm>
            <a:off x="1014125" y="1338900"/>
            <a:ext cx="537000" cy="5370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6"/>
          <p:cNvSpPr/>
          <p:nvPr/>
        </p:nvSpPr>
        <p:spPr>
          <a:xfrm>
            <a:off x="623050" y="2326500"/>
            <a:ext cx="466500" cy="457500"/>
          </a:xfrm>
          <a:prstGeom prst="hear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6"/>
          <p:cNvSpPr/>
          <p:nvPr/>
        </p:nvSpPr>
        <p:spPr>
          <a:xfrm>
            <a:off x="1292500" y="2995950"/>
            <a:ext cx="268500" cy="537000"/>
          </a:xfrm>
          <a:prstGeom prst="moon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6"/>
          <p:cNvSpPr/>
          <p:nvPr/>
        </p:nvSpPr>
        <p:spPr>
          <a:xfrm>
            <a:off x="802025" y="3930525"/>
            <a:ext cx="698112" cy="536976"/>
          </a:xfrm>
          <a:prstGeom prst="cloud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6"/>
          <p:cNvSpPr txBox="1"/>
          <p:nvPr/>
        </p:nvSpPr>
        <p:spPr>
          <a:xfrm>
            <a:off x="291650" y="11267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Different Types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4" name="Google Shape;274;p46"/>
          <p:cNvSpPr txBox="1"/>
          <p:nvPr/>
        </p:nvSpPr>
        <p:spPr>
          <a:xfrm>
            <a:off x="3650700" y="164372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common interface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5" name="Google Shape;275;p46"/>
          <p:cNvSpPr txBox="1"/>
          <p:nvPr/>
        </p:nvSpPr>
        <p:spPr>
          <a:xfrm>
            <a:off x="6933075" y="11267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Different Functions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6" name="Google Shape;276;p46"/>
          <p:cNvSpPr/>
          <p:nvPr/>
        </p:nvSpPr>
        <p:spPr>
          <a:xfrm>
            <a:off x="7271087" y="921325"/>
            <a:ext cx="404400" cy="3846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6"/>
          <p:cNvSpPr/>
          <p:nvPr/>
        </p:nvSpPr>
        <p:spPr>
          <a:xfrm>
            <a:off x="7675475" y="2026650"/>
            <a:ext cx="621000" cy="413994"/>
          </a:xfrm>
          <a:prstGeom prst="flowChartDecision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6"/>
          <p:cNvSpPr/>
          <p:nvPr/>
        </p:nvSpPr>
        <p:spPr>
          <a:xfrm>
            <a:off x="7238375" y="2942950"/>
            <a:ext cx="469800" cy="4062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6"/>
          <p:cNvSpPr/>
          <p:nvPr/>
        </p:nvSpPr>
        <p:spPr>
          <a:xfrm>
            <a:off x="7887625" y="3970025"/>
            <a:ext cx="537000" cy="402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0" name="Google Shape;280;p46"/>
          <p:cNvCxnSpPr/>
          <p:nvPr/>
        </p:nvCxnSpPr>
        <p:spPr>
          <a:xfrm>
            <a:off x="1067150" y="802025"/>
            <a:ext cx="2757300" cy="96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46"/>
          <p:cNvCxnSpPr>
            <a:endCxn id="274" idx="1"/>
          </p:cNvCxnSpPr>
          <p:nvPr/>
        </p:nvCxnSpPr>
        <p:spPr>
          <a:xfrm>
            <a:off x="1656900" y="1637125"/>
            <a:ext cx="1993800" cy="19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46"/>
          <p:cNvCxnSpPr/>
          <p:nvPr/>
        </p:nvCxnSpPr>
        <p:spPr>
          <a:xfrm flipH="1" rot="10800000">
            <a:off x="1239475" y="1968450"/>
            <a:ext cx="2425800" cy="53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46"/>
          <p:cNvCxnSpPr/>
          <p:nvPr/>
        </p:nvCxnSpPr>
        <p:spPr>
          <a:xfrm flipH="1" rot="10800000">
            <a:off x="1564250" y="2061475"/>
            <a:ext cx="2147400" cy="121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46"/>
          <p:cNvCxnSpPr/>
          <p:nvPr/>
        </p:nvCxnSpPr>
        <p:spPr>
          <a:xfrm flipH="1" rot="10800000">
            <a:off x="1590775" y="2167575"/>
            <a:ext cx="2207100" cy="186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46"/>
          <p:cNvCxnSpPr/>
          <p:nvPr/>
        </p:nvCxnSpPr>
        <p:spPr>
          <a:xfrm flipH="1" rot="10800000">
            <a:off x="5335725" y="1577375"/>
            <a:ext cx="252000" cy="17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46"/>
          <p:cNvCxnSpPr/>
          <p:nvPr/>
        </p:nvCxnSpPr>
        <p:spPr>
          <a:xfrm>
            <a:off x="5348975" y="1875775"/>
            <a:ext cx="437400" cy="9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46"/>
          <p:cNvCxnSpPr/>
          <p:nvPr/>
        </p:nvCxnSpPr>
        <p:spPr>
          <a:xfrm>
            <a:off x="5362225" y="1988475"/>
            <a:ext cx="119400" cy="19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46"/>
          <p:cNvCxnSpPr/>
          <p:nvPr/>
        </p:nvCxnSpPr>
        <p:spPr>
          <a:xfrm flipH="1" rot="10800000">
            <a:off x="5329100" y="1769650"/>
            <a:ext cx="324900" cy="5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46"/>
          <p:cNvCxnSpPr/>
          <p:nvPr/>
        </p:nvCxnSpPr>
        <p:spPr>
          <a:xfrm>
            <a:off x="5421875" y="1968575"/>
            <a:ext cx="212100" cy="17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46"/>
          <p:cNvCxnSpPr/>
          <p:nvPr/>
        </p:nvCxnSpPr>
        <p:spPr>
          <a:xfrm flipH="1" rot="10800000">
            <a:off x="5276075" y="1517875"/>
            <a:ext cx="119400" cy="21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46"/>
          <p:cNvCxnSpPr/>
          <p:nvPr/>
        </p:nvCxnSpPr>
        <p:spPr>
          <a:xfrm>
            <a:off x="5256175" y="2028225"/>
            <a:ext cx="86100" cy="22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46"/>
          <p:cNvSpPr txBox="1"/>
          <p:nvPr>
            <p:ph idx="1" type="body"/>
          </p:nvPr>
        </p:nvSpPr>
        <p:spPr>
          <a:xfrm>
            <a:off x="0" y="4467500"/>
            <a:ext cx="91440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any of the types on the left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can be matched with any of the functions on the right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because all of the functions share a common, agreed upon way of interfacing with each other</a:t>
            </a:r>
            <a:endParaRPr b="1"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/>
          <p:nvPr/>
        </p:nvSpPr>
        <p:spPr>
          <a:xfrm>
            <a:off x="523625" y="536875"/>
            <a:ext cx="438600" cy="4518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7"/>
          <p:cNvSpPr/>
          <p:nvPr/>
        </p:nvSpPr>
        <p:spPr>
          <a:xfrm>
            <a:off x="1014125" y="1338900"/>
            <a:ext cx="537000" cy="5370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7"/>
          <p:cNvSpPr/>
          <p:nvPr/>
        </p:nvSpPr>
        <p:spPr>
          <a:xfrm>
            <a:off x="623050" y="2326500"/>
            <a:ext cx="466500" cy="457500"/>
          </a:xfrm>
          <a:prstGeom prst="hear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7"/>
          <p:cNvSpPr/>
          <p:nvPr/>
        </p:nvSpPr>
        <p:spPr>
          <a:xfrm>
            <a:off x="1292500" y="2995950"/>
            <a:ext cx="268500" cy="537000"/>
          </a:xfrm>
          <a:prstGeom prst="moon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7"/>
          <p:cNvSpPr/>
          <p:nvPr/>
        </p:nvSpPr>
        <p:spPr>
          <a:xfrm>
            <a:off x="802025" y="3930525"/>
            <a:ext cx="698112" cy="536976"/>
          </a:xfrm>
          <a:prstGeom prst="cloud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7"/>
          <p:cNvSpPr txBox="1"/>
          <p:nvPr/>
        </p:nvSpPr>
        <p:spPr>
          <a:xfrm>
            <a:off x="3650700" y="164372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common interface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3" name="Google Shape;303;p47"/>
          <p:cNvSpPr txBox="1"/>
          <p:nvPr/>
        </p:nvSpPr>
        <p:spPr>
          <a:xfrm>
            <a:off x="6933075" y="11267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Different Functions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4" name="Google Shape;304;p47"/>
          <p:cNvSpPr/>
          <p:nvPr/>
        </p:nvSpPr>
        <p:spPr>
          <a:xfrm>
            <a:off x="7271087" y="921325"/>
            <a:ext cx="404400" cy="3846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7"/>
          <p:cNvSpPr/>
          <p:nvPr/>
        </p:nvSpPr>
        <p:spPr>
          <a:xfrm>
            <a:off x="7675475" y="2026650"/>
            <a:ext cx="621000" cy="413994"/>
          </a:xfrm>
          <a:prstGeom prst="flowChartDecision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7"/>
          <p:cNvSpPr/>
          <p:nvPr/>
        </p:nvSpPr>
        <p:spPr>
          <a:xfrm>
            <a:off x="7238375" y="2942950"/>
            <a:ext cx="469800" cy="4062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7"/>
          <p:cNvSpPr/>
          <p:nvPr/>
        </p:nvSpPr>
        <p:spPr>
          <a:xfrm>
            <a:off x="7887625" y="3970025"/>
            <a:ext cx="537000" cy="402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8" name="Google Shape;308;p47"/>
          <p:cNvCxnSpPr/>
          <p:nvPr/>
        </p:nvCxnSpPr>
        <p:spPr>
          <a:xfrm>
            <a:off x="1067150" y="802025"/>
            <a:ext cx="2757300" cy="96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47"/>
          <p:cNvCxnSpPr>
            <a:endCxn id="302" idx="1"/>
          </p:cNvCxnSpPr>
          <p:nvPr/>
        </p:nvCxnSpPr>
        <p:spPr>
          <a:xfrm>
            <a:off x="1656900" y="1637125"/>
            <a:ext cx="1993800" cy="19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47"/>
          <p:cNvCxnSpPr/>
          <p:nvPr/>
        </p:nvCxnSpPr>
        <p:spPr>
          <a:xfrm flipH="1" rot="10800000">
            <a:off x="1239475" y="1968450"/>
            <a:ext cx="2425800" cy="53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47"/>
          <p:cNvCxnSpPr/>
          <p:nvPr/>
        </p:nvCxnSpPr>
        <p:spPr>
          <a:xfrm flipH="1" rot="10800000">
            <a:off x="1564250" y="2061475"/>
            <a:ext cx="2147400" cy="121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47"/>
          <p:cNvCxnSpPr/>
          <p:nvPr/>
        </p:nvCxnSpPr>
        <p:spPr>
          <a:xfrm flipH="1" rot="10800000">
            <a:off x="1590775" y="2167575"/>
            <a:ext cx="2207100" cy="186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47"/>
          <p:cNvCxnSpPr/>
          <p:nvPr/>
        </p:nvCxnSpPr>
        <p:spPr>
          <a:xfrm flipH="1" rot="10800000">
            <a:off x="5335725" y="1577375"/>
            <a:ext cx="252000" cy="17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47"/>
          <p:cNvCxnSpPr/>
          <p:nvPr/>
        </p:nvCxnSpPr>
        <p:spPr>
          <a:xfrm>
            <a:off x="5348975" y="1875775"/>
            <a:ext cx="437400" cy="9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47"/>
          <p:cNvCxnSpPr/>
          <p:nvPr/>
        </p:nvCxnSpPr>
        <p:spPr>
          <a:xfrm>
            <a:off x="5362225" y="1988475"/>
            <a:ext cx="119400" cy="19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47"/>
          <p:cNvCxnSpPr/>
          <p:nvPr/>
        </p:nvCxnSpPr>
        <p:spPr>
          <a:xfrm flipH="1" rot="10800000">
            <a:off x="5329100" y="1769650"/>
            <a:ext cx="324900" cy="5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7" name="Google Shape;317;p47"/>
          <p:cNvCxnSpPr/>
          <p:nvPr/>
        </p:nvCxnSpPr>
        <p:spPr>
          <a:xfrm>
            <a:off x="5421875" y="1968575"/>
            <a:ext cx="212100" cy="17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47"/>
          <p:cNvCxnSpPr/>
          <p:nvPr/>
        </p:nvCxnSpPr>
        <p:spPr>
          <a:xfrm flipH="1" rot="10800000">
            <a:off x="5276075" y="1517875"/>
            <a:ext cx="119400" cy="21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p47"/>
          <p:cNvCxnSpPr/>
          <p:nvPr/>
        </p:nvCxnSpPr>
        <p:spPr>
          <a:xfrm>
            <a:off x="5256175" y="2028225"/>
            <a:ext cx="86100" cy="22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" name="Google Shape;320;p47"/>
          <p:cNvSpPr txBox="1"/>
          <p:nvPr/>
        </p:nvSpPr>
        <p:spPr>
          <a:xfrm>
            <a:off x="1014125" y="424663"/>
            <a:ext cx="2346300" cy="676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that implement the </a:t>
            </a:r>
            <a:r>
              <a:rPr b="1" lang="en">
                <a:solidFill>
                  <a:srgbClr val="0000FF"/>
                </a:solidFill>
              </a:rPr>
              <a:t>io.Reader</a:t>
            </a:r>
            <a:r>
              <a:rPr lang="en"/>
              <a:t> interface</a:t>
            </a:r>
            <a:endParaRPr/>
          </a:p>
        </p:txBody>
      </p:sp>
      <p:sp>
        <p:nvSpPr>
          <p:cNvPr id="321" name="Google Shape;321;p47"/>
          <p:cNvSpPr txBox="1"/>
          <p:nvPr/>
        </p:nvSpPr>
        <p:spPr>
          <a:xfrm>
            <a:off x="6327900" y="424675"/>
            <a:ext cx="2816100" cy="676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that take an </a:t>
            </a:r>
            <a:r>
              <a:rPr b="1" lang="en">
                <a:solidFill>
                  <a:srgbClr val="0000FF"/>
                </a:solidFill>
              </a:rPr>
              <a:t>io.Reader</a:t>
            </a:r>
            <a:r>
              <a:rPr lang="en"/>
              <a:t> interface as an argument</a:t>
            </a:r>
            <a:endParaRPr/>
          </a:p>
        </p:txBody>
      </p:sp>
      <p:sp>
        <p:nvSpPr>
          <p:cNvPr id="322" name="Google Shape;322;p47"/>
          <p:cNvSpPr txBox="1"/>
          <p:nvPr/>
        </p:nvSpPr>
        <p:spPr>
          <a:xfrm>
            <a:off x="3665275" y="1948575"/>
            <a:ext cx="1993800" cy="384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io.Reader</a:t>
            </a:r>
            <a:r>
              <a:rPr lang="en"/>
              <a:t> interface</a:t>
            </a:r>
            <a:endParaRPr/>
          </a:p>
        </p:txBody>
      </p:sp>
      <p:sp>
        <p:nvSpPr>
          <p:cNvPr id="323" name="Google Shape;323;p47"/>
          <p:cNvSpPr txBox="1"/>
          <p:nvPr/>
        </p:nvSpPr>
        <p:spPr>
          <a:xfrm>
            <a:off x="291650" y="11267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Different Types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4" name="Google Shape;324;p47"/>
          <p:cNvSpPr txBox="1"/>
          <p:nvPr>
            <p:ph idx="1" type="body"/>
          </p:nvPr>
        </p:nvSpPr>
        <p:spPr>
          <a:xfrm>
            <a:off x="0" y="4467500"/>
            <a:ext cx="91440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any of the types on the left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can be matched with any of the functions on the right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because all of the functions share a common, agreed upon way of interfacing with each other</a:t>
            </a:r>
            <a:endParaRPr b="1"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12" y="0"/>
            <a:ext cx="87857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0" y="1238250"/>
            <a:ext cx="40005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3648525" cy="5143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49"/>
          <p:cNvCxnSpPr/>
          <p:nvPr/>
        </p:nvCxnSpPr>
        <p:spPr>
          <a:xfrm flipH="1">
            <a:off x="2227200" y="2671175"/>
            <a:ext cx="1577400" cy="91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49"/>
          <p:cNvSpPr txBox="1"/>
          <p:nvPr/>
        </p:nvSpPr>
        <p:spPr>
          <a:xfrm>
            <a:off x="3778075" y="2512100"/>
            <a:ext cx="49845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Because func totalArea has type Shape as a variadic parameter, anything that implements the Shape interface can be passed into this func</a:t>
            </a:r>
            <a:endParaRPr sz="1200"/>
          </a:p>
        </p:txBody>
      </p:sp>
      <p:pic>
        <p:nvPicPr>
          <p:cNvPr id="337" name="Google Shape;33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6100" y="4048350"/>
            <a:ext cx="3297900" cy="10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" y="0"/>
            <a:ext cx="6145272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50"/>
          <p:cNvCxnSpPr/>
          <p:nvPr/>
        </p:nvCxnSpPr>
        <p:spPr>
          <a:xfrm flipH="1">
            <a:off x="1490050" y="3532850"/>
            <a:ext cx="1577400" cy="91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50"/>
          <p:cNvCxnSpPr/>
          <p:nvPr/>
        </p:nvCxnSpPr>
        <p:spPr>
          <a:xfrm flipH="1">
            <a:off x="1728600" y="59650"/>
            <a:ext cx="994200" cy="53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50"/>
          <p:cNvSpPr txBox="1"/>
          <p:nvPr/>
        </p:nvSpPr>
        <p:spPr>
          <a:xfrm>
            <a:off x="6145250" y="768875"/>
            <a:ext cx="29685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Everything implements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</a:t>
            </a:r>
            <a:r>
              <a:rPr b="1" lang="en" sz="1800"/>
              <a:t>empty interface</a:t>
            </a:r>
            <a:endParaRPr b="1" sz="1800"/>
          </a:p>
        </p:txBody>
      </p:sp>
      <p:pic>
        <p:nvPicPr>
          <p:cNvPr id="346" name="Google Shape;34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5500" y="2906812"/>
            <a:ext cx="2968499" cy="2236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3971342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51"/>
          <p:cNvCxnSpPr/>
          <p:nvPr/>
        </p:nvCxnSpPr>
        <p:spPr>
          <a:xfrm flipH="1">
            <a:off x="2424575" y="2724175"/>
            <a:ext cx="994200" cy="53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3" name="Google Shape;3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1350" y="3529998"/>
            <a:ext cx="5177875" cy="161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1"/>
          <p:cNvSpPr txBox="1"/>
          <p:nvPr/>
        </p:nvSpPr>
        <p:spPr>
          <a:xfrm>
            <a:off x="6145250" y="768875"/>
            <a:ext cx="29685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Everything implements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</a:t>
            </a:r>
            <a:r>
              <a:rPr b="1" lang="en" sz="1800"/>
              <a:t>empty interface</a:t>
            </a:r>
            <a:endParaRPr b="1"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0"/>
            <a:ext cx="5751370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52"/>
          <p:cNvCxnSpPr/>
          <p:nvPr/>
        </p:nvCxnSpPr>
        <p:spPr>
          <a:xfrm rot="10800000">
            <a:off x="2994775" y="4599950"/>
            <a:ext cx="498300" cy="48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1" name="Google Shape;36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5250" y="4185275"/>
            <a:ext cx="3728751" cy="9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2"/>
          <p:cNvSpPr txBox="1"/>
          <p:nvPr/>
        </p:nvSpPr>
        <p:spPr>
          <a:xfrm>
            <a:off x="6145250" y="768875"/>
            <a:ext cx="29685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Everything implements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</a:t>
            </a:r>
            <a:r>
              <a:rPr b="1" lang="en" sz="1800"/>
              <a:t>empty interface</a:t>
            </a:r>
            <a:endParaRPr b="1"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exercise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8" name="Google Shape;368;p53"/>
          <p:cNvSpPr txBox="1"/>
          <p:nvPr>
            <p:ph idx="1" type="subTitle"/>
          </p:nvPr>
        </p:nvSpPr>
        <p:spPr>
          <a:xfrm>
            <a:off x="685800" y="2840051"/>
            <a:ext cx="7772400" cy="16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program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uses an anonymous interface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store any type in a slice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exercise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74" name="Google Shape;374;p54"/>
          <p:cNvSpPr txBox="1"/>
          <p:nvPr>
            <p:ph idx="1" type="subTitle"/>
          </p:nvPr>
        </p:nvSpPr>
        <p:spPr>
          <a:xfrm>
            <a:off x="685800" y="2840051"/>
            <a:ext cx="7772400" cy="16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write a program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that has a function that uses an anonymous interface as a param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demonstrate that function being used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with different types</a:t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interfaces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380" name="Google Shape;380;p55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more depth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562" y="612376"/>
            <a:ext cx="7056873" cy="262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7849" y="3405825"/>
            <a:ext cx="1316175" cy="16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Details</a:t>
            </a:r>
            <a:endParaRPr/>
          </a:p>
        </p:txBody>
      </p:sp>
      <p:sp>
        <p:nvSpPr>
          <p:cNvPr id="392" name="Google Shape;392;p5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Interface: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two-word data structure 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first word 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pointer to an internal table called an iTable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contains information about the stored value</a:t>
            </a:r>
            <a:endParaRPr sz="1400"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 type</a:t>
            </a:r>
            <a:endParaRPr sz="1400"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associated methods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second word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pointer to the stored value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849" y="3405825"/>
            <a:ext cx="1316175" cy="16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Details</a:t>
            </a:r>
            <a:endParaRPr/>
          </a:p>
        </p:txBody>
      </p:sp>
      <p:sp>
        <p:nvSpPr>
          <p:cNvPr id="399" name="Google Shape;399;p5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Interface: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two-word data structure 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first word 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pointer to an internal table called an iTable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contains information about the stored value</a:t>
            </a:r>
            <a:endParaRPr sz="1400"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 type</a:t>
            </a:r>
            <a:endParaRPr sz="1400"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associated methods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second word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pointer to the stored value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00" name="Google Shape;4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950" y="2867150"/>
            <a:ext cx="4509226" cy="21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299" y="3449275"/>
            <a:ext cx="1316175" cy="16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713" y="2843200"/>
            <a:ext cx="2914575" cy="23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Details</a:t>
            </a:r>
            <a:endParaRPr/>
          </a:p>
        </p:txBody>
      </p:sp>
      <p:sp>
        <p:nvSpPr>
          <p:cNvPr id="407" name="Google Shape;407;p5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Interface: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two-word data structure 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first word 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pointer to an internal table called an iTable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contains information about the stored value</a:t>
            </a:r>
            <a:endParaRPr sz="1400"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the type</a:t>
            </a:r>
            <a:endParaRPr sz="1400"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associated methods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second word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pointer to the stored value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08" name="Google Shape;40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99" y="3449275"/>
            <a:ext cx="1316175" cy="162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300" y="2824111"/>
            <a:ext cx="4575574" cy="2171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849" y="3405825"/>
            <a:ext cx="1316175" cy="16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849" y="3405825"/>
            <a:ext cx="1316175" cy="162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441" name="Google Shape;441;p6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interface type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an interface defines a set of methods</a:t>
            </a:r>
            <a:endParaRPr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Review Questions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</a:t>
            </a:r>
            <a:endParaRPr/>
          </a:p>
        </p:txBody>
      </p:sp>
      <p:sp>
        <p:nvSpPr>
          <p:cNvPr id="452" name="Google Shape;452;p6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would a bike, truck, and car all implement the vehicle interface?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713" y="2843200"/>
            <a:ext cx="2914575" cy="23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799998">
            <a:off x="388075" y="906826"/>
            <a:ext cx="4355946" cy="2719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</a:t>
            </a:r>
            <a:endParaRPr/>
          </a:p>
        </p:txBody>
      </p:sp>
      <p:sp>
        <p:nvSpPr>
          <p:cNvPr id="458" name="Google Shape;458;p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 your own words, describe why interfaces are useful.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713" y="2843200"/>
            <a:ext cx="2914575" cy="23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9">
            <a:off x="4387052" y="546624"/>
            <a:ext cx="4597947" cy="284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799998">
            <a:off x="388075" y="906826"/>
            <a:ext cx="4355946" cy="2719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925" y="2033075"/>
            <a:ext cx="3536150" cy="19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400" y="537650"/>
            <a:ext cx="2390050" cy="17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00" y="225875"/>
            <a:ext cx="3784275" cy="2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3925" y="2033075"/>
            <a:ext cx="3536150" cy="19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400" y="537650"/>
            <a:ext cx="2390050" cy="17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00" y="225875"/>
            <a:ext cx="3784275" cy="2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150" y="2458800"/>
            <a:ext cx="3536150" cy="19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7625" y="963375"/>
            <a:ext cx="2390050" cy="17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650" y="2083150"/>
            <a:ext cx="3884651" cy="253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